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13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58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3893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6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745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0484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86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23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05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21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219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46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46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504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684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12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649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A2038E5-8395-4639-A696-EE18100B228A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5D492-D270-4E14-AE56-88D6AFE6E5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484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reyna.gr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FC61E6-2B69-4EE8-8992-0A5810712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468" y="1338470"/>
            <a:ext cx="8825658" cy="2763051"/>
          </a:xfrm>
        </p:spPr>
        <p:txBody>
          <a:bodyPr/>
          <a:lstStyle/>
          <a:p>
            <a:pPr algn="ctr"/>
            <a:r>
              <a:rPr lang="en-US" dirty="0"/>
              <a:t>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32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E96253E-CF90-4EC2-97A2-FF34F7CC2D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46523" y="1111348"/>
            <a:ext cx="7966103" cy="494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8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E72C754-80A3-44C5-B6A2-00FD7556FEA2}"/>
              </a:ext>
            </a:extLst>
          </p:cNvPr>
          <p:cNvSpPr/>
          <p:nvPr/>
        </p:nvSpPr>
        <p:spPr>
          <a:xfrm>
            <a:off x="1669773" y="1273893"/>
            <a:ext cx="8030817" cy="304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Σχόλια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σχόλια είναι κομμάτια κώδικα, τα οποία 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browser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αγνοεί. Χρησιμοποιούνται κυρίως για να δίνουν διευκρινήσεις σχετικά με το περιεχόμενο.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&lt;!- - Αυτό είναι ένα σχόλιο --&gt;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σχόλια τοποθετούνται μεταξύ των &lt;!—και --&gt;, δεν εμφανίζονται στη σελίδα και χρησιμοποιούνται από τους συγγραφείς των σελίδων για επεξηγήσεις.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1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909D162-CEF0-4487-9CCE-A0916DB9485D}"/>
              </a:ext>
            </a:extLst>
          </p:cNvPr>
          <p:cNvSpPr/>
          <p:nvPr/>
        </p:nvSpPr>
        <p:spPr>
          <a:xfrm>
            <a:off x="4637406" y="1004821"/>
            <a:ext cx="101399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Λίστες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BA0D5E2D-434A-4238-BBD8-015E0B3CE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96205"/>
              </p:ext>
            </p:extLst>
          </p:nvPr>
        </p:nvGraphicFramePr>
        <p:xfrm>
          <a:off x="1787412" y="3429000"/>
          <a:ext cx="8341326" cy="2163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7319">
                  <a:extLst>
                    <a:ext uri="{9D8B030D-6E8A-4147-A177-3AD203B41FA5}">
                      <a16:colId xmlns:a16="http://schemas.microsoft.com/office/drawing/2014/main" val="4007998829"/>
                    </a:ext>
                  </a:extLst>
                </a:gridCol>
                <a:gridCol w="2304827">
                  <a:extLst>
                    <a:ext uri="{9D8B030D-6E8A-4147-A177-3AD203B41FA5}">
                      <a16:colId xmlns:a16="http://schemas.microsoft.com/office/drawing/2014/main" val="1326290083"/>
                    </a:ext>
                  </a:extLst>
                </a:gridCol>
                <a:gridCol w="3129180">
                  <a:extLst>
                    <a:ext uri="{9D8B030D-6E8A-4147-A177-3AD203B41FA5}">
                      <a16:colId xmlns:a16="http://schemas.microsoft.com/office/drawing/2014/main" val="3058658253"/>
                    </a:ext>
                  </a:extLst>
                </a:gridCol>
              </a:tblGrid>
              <a:tr h="21633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Καφές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Τσάι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Μπύρα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Κρασί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Χανιά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Ηράκλειο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Ρέθυμνο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Λασίθι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HTML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Γλώσσα Σήμανσης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PHP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Γλώσσα προγραμματισμού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7888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47047CA-0004-4AA3-BE37-E21A6CD0F6A7}"/>
              </a:ext>
            </a:extLst>
          </p:cNvPr>
          <p:cNvSpPr txBox="1"/>
          <p:nvPr/>
        </p:nvSpPr>
        <p:spPr>
          <a:xfrm>
            <a:off x="1769248" y="1972989"/>
            <a:ext cx="210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Μη αριθμημένη λίστα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4FD00-1489-4803-93BB-49850525D1A0}"/>
              </a:ext>
            </a:extLst>
          </p:cNvPr>
          <p:cNvSpPr txBox="1"/>
          <p:nvPr/>
        </p:nvSpPr>
        <p:spPr>
          <a:xfrm>
            <a:off x="3986662" y="1972989"/>
            <a:ext cx="210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Αριθμημένη Λίστα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9DCFA-2E8C-473A-AEDA-66AE408BD1F5}"/>
              </a:ext>
            </a:extLst>
          </p:cNvPr>
          <p:cNvSpPr txBox="1"/>
          <p:nvPr/>
        </p:nvSpPr>
        <p:spPr>
          <a:xfrm>
            <a:off x="6312153" y="1972989"/>
            <a:ext cx="2982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Περιγραφική Λίστα</a:t>
            </a:r>
          </a:p>
        </p:txBody>
      </p:sp>
    </p:spTree>
    <p:extLst>
      <p:ext uri="{BB962C8B-B14F-4D97-AF65-F5344CB8AC3E}">
        <p14:creationId xmlns:p14="http://schemas.microsoft.com/office/powerpoint/2010/main" val="152840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7D16736-1520-4098-BB1C-D828DB6A5D9C}"/>
              </a:ext>
            </a:extLst>
          </p:cNvPr>
          <p:cNvSpPr/>
          <p:nvPr/>
        </p:nvSpPr>
        <p:spPr>
          <a:xfrm>
            <a:off x="1444283" y="938802"/>
            <a:ext cx="6096000" cy="20536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Χανιά &lt;/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Ηράκλειο &lt;/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Ρέθυμνο &lt;/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Λασίθι &lt;/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066B56B-5856-43A9-9E72-6FA36A7BE73A}"/>
              </a:ext>
            </a:extLst>
          </p:cNvPr>
          <p:cNvSpPr/>
          <p:nvPr/>
        </p:nvSpPr>
        <p:spPr>
          <a:xfrm>
            <a:off x="2133600" y="3710136"/>
            <a:ext cx="7924799" cy="20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Άσκηση5: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Ανοίξτε το αρχείο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και διαγράψτε τη δεύτερη εικόνα που έχετε προηγουμένως εισάγει. Στο τέλος του κειμένου εισάγετε μια αριθμημένη λίστα με τα ονόματα 4 πόλεων της Ελλάδας. Αλλάξτε τον τίτλο στην ετικέτα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από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σε ΛΙΣΤΕΣ. Αποθηκεύστε το έγγραφο ως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753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BE59D1B-22B0-4C3F-8E1A-B4F9F6C0399F}"/>
              </a:ext>
            </a:extLst>
          </p:cNvPr>
          <p:cNvSpPr/>
          <p:nvPr/>
        </p:nvSpPr>
        <p:spPr>
          <a:xfrm>
            <a:off x="1954960" y="934122"/>
            <a:ext cx="7568868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Προ-μορφοποιημένο κείμενο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&lt;pre&gt;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1BDACAA-DB45-4A75-91F6-075A0D2985E2}"/>
              </a:ext>
            </a:extLst>
          </p:cNvPr>
          <p:cNvSpPr/>
          <p:nvPr/>
        </p:nvSpPr>
        <p:spPr>
          <a:xfrm>
            <a:off x="2935459" y="1704682"/>
            <a:ext cx="6096000" cy="1724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 είναι          ένα        παράδειγμα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κειμένου με           αλλαγές γραμμών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και           κενά.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B73D80B-9B4C-4F84-979B-6B4C556E3291}"/>
              </a:ext>
            </a:extLst>
          </p:cNvPr>
          <p:cNvSpPr/>
          <p:nvPr/>
        </p:nvSpPr>
        <p:spPr>
          <a:xfrm>
            <a:off x="1954960" y="4014005"/>
            <a:ext cx="7568868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Άσκηση6: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Περάστε τον παραπάνω κώδικα στο τέλος του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και αποθηκεύστε ως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4892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D77BB78-AD6E-43C4-A234-3264631A35F8}"/>
              </a:ext>
            </a:extLst>
          </p:cNvPr>
          <p:cNvSpPr/>
          <p:nvPr/>
        </p:nvSpPr>
        <p:spPr>
          <a:xfrm>
            <a:off x="1613096" y="1051343"/>
            <a:ext cx="6096000" cy="20536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Κείμενο έντονο και με έμφαση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να αποδώσουμε ιδιαίτερη σημασία σε κάποιο τμήμα κειμένου (μια ή περισσότερες λέξεις), επειδή το κείμενο παρουσιάζει </a:t>
            </a:r>
            <a:r>
              <a:rPr lang="el-G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σημασιολογική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διαφοροποίηση και όχι για λόγους μορφοποίησης χρησιμοποιούμε τα στοιχεία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.. &lt;/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.. &lt;/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C5BC9D0-5096-469E-BD16-428EE2C921C1}"/>
              </a:ext>
            </a:extLst>
          </p:cNvPr>
          <p:cNvSpPr/>
          <p:nvPr/>
        </p:nvSpPr>
        <p:spPr>
          <a:xfrm>
            <a:off x="4187483" y="4139674"/>
            <a:ext cx="6096000" cy="15610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Δείκτες, Εκθέτες και Επισήμανση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να γράψουμε κείμενο με δείκτες ή εκθέτες (π.χ. Η</a:t>
            </a:r>
            <a:r>
              <a:rPr lang="el-G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ή χ</a:t>
            </a:r>
            <a:r>
              <a:rPr lang="el-G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χρησιμοποιούμε τα στοιχεία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… &lt;/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και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… &lt;/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superscript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κείμενο με επισήμανση το στοιχείο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… &lt;/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7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DC00830-2DB0-432B-967E-87311578B35D}"/>
              </a:ext>
            </a:extLst>
          </p:cNvPr>
          <p:cNvSpPr/>
          <p:nvPr/>
        </p:nvSpPr>
        <p:spPr>
          <a:xfrm>
            <a:off x="1317672" y="946308"/>
            <a:ext cx="9289367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Άσκηση7: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Ανοίξτε το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και επιβάλλετε επισήμανση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στη λέξη Δεύτερη, που βρίσκεται στη δεύτερη γραμμή του κειμένου σας. Επίσης αντικαταστήστε το κείμενο «ακόμη μια παράγραφος» με «Η</a:t>
            </a:r>
            <a:r>
              <a:rPr lang="el-G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Ο» (χωρίς τα εισαγωγικά). Αποθηκεύστε με το όνομα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test8.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EC803D8-BFA0-4D1C-A1F0-F630394AE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27076" y="2297967"/>
            <a:ext cx="7598361" cy="44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D39067E-52D7-4024-B270-A28C80476DBF}"/>
              </a:ext>
            </a:extLst>
          </p:cNvPr>
          <p:cNvSpPr/>
          <p:nvPr/>
        </p:nvSpPr>
        <p:spPr>
          <a:xfrm>
            <a:off x="980049" y="818756"/>
            <a:ext cx="7671582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Βασικά στοιχεία της HTML &gt; Στοιχεία Επιπέδου "</a:t>
            </a:r>
            <a:r>
              <a:rPr lang="el-GR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Block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 και "</a:t>
            </a:r>
            <a:r>
              <a:rPr lang="el-GR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Inline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Κάθε στοιχείο HTML έχει έναν εξ ορισμού τρόπο εμφάνισης ανάλογα με τον τύπο του στοιχείου. Στην HTML διακρίνουμε κυρίως δύο ειδών στοιχεία, τα στοιχεία 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επιπέδου </a:t>
            </a:r>
            <a:r>
              <a:rPr lang="el-GR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Block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l-GR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Block-level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elements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και τα στοιχεία 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επιπέδου </a:t>
            </a:r>
            <a:r>
              <a:rPr lang="el-GR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Inline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l-GR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Inline-level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elements</a:t>
            </a:r>
            <a:r>
              <a:rPr lang="el-G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με τον αντίστοιχο εξ ορισμού τρόπο εμφάνισης.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6C1CFBC-D56C-45EE-BED4-A5A069D790AB}"/>
              </a:ext>
            </a:extLst>
          </p:cNvPr>
          <p:cNvSpPr/>
          <p:nvPr/>
        </p:nvSpPr>
        <p:spPr>
          <a:xfrm>
            <a:off x="839373" y="2875393"/>
            <a:ext cx="45766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u="sng" dirty="0" err="1">
                <a:latin typeface="Calibri" panose="020F0502020204030204" pitchFamily="34" charset="0"/>
                <a:ea typeface="Times New Roman" panose="02020603050405020304" pitchFamily="18" charset="0"/>
              </a:rPr>
              <a:t>To</a:t>
            </a:r>
            <a:r>
              <a:rPr lang="el-GR" sz="20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 στοιχείο &lt;</a:t>
            </a:r>
            <a:r>
              <a:rPr lang="el-GR" sz="2000" b="1" u="sng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div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&gt;</a:t>
            </a:r>
            <a:b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Το στοιχείο 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&lt;</a:t>
            </a:r>
            <a:r>
              <a:rPr lang="el-GR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div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&gt;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καθορίζει μια περιοχή και συχνά χρησιμοποιείται για να περιέχει άλλα στοιχεία HTML.</a:t>
            </a:r>
            <a:b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Το στοιχείο 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&lt;</a:t>
            </a:r>
            <a:r>
              <a:rPr lang="el-GR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div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&gt;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δεν έχει απαιτούμενα ορίσματα. Τα πιο συνηθισμένα ορίσματα είναι το </a:t>
            </a:r>
            <a:r>
              <a:rPr lang="el-GR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style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το </a:t>
            </a:r>
            <a:r>
              <a:rPr lang="el-GR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class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και το </a:t>
            </a:r>
            <a:r>
              <a:rPr lang="el-GR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id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b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l-GR" sz="2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779A792-B7C1-4B7A-9854-98D5C2339BE0}"/>
              </a:ext>
            </a:extLst>
          </p:cNvPr>
          <p:cNvSpPr/>
          <p:nvPr/>
        </p:nvSpPr>
        <p:spPr>
          <a:xfrm>
            <a:off x="6775940" y="2895044"/>
            <a:ext cx="49752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Το στοιχείο &lt;</a:t>
            </a:r>
            <a:r>
              <a:rPr lang="el-GR" sz="2000" b="1" u="sng" dirty="0" err="1">
                <a:latin typeface="Calibri" panose="020F0502020204030204" pitchFamily="34" charset="0"/>
                <a:ea typeface="Times New Roman" panose="02020603050405020304" pitchFamily="18" charset="0"/>
              </a:rPr>
              <a:t>span</a:t>
            </a:r>
            <a:r>
              <a:rPr lang="el-GR" sz="20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&gt;</a:t>
            </a:r>
            <a:b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Το στοιχείο &lt;</a:t>
            </a:r>
            <a:r>
              <a:rPr lang="el-GR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span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&gt; καθορίζει μια περιοχή μέσα στο κείμενο και συχνά χρησιμοποιείται για να περιέχει κείμενο.</a:t>
            </a:r>
            <a:b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Το στοιχείο &lt;</a:t>
            </a:r>
            <a:r>
              <a:rPr lang="el-GR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span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&gt; δεν έχει απαιτούμενα ορίσματα. Τα πιο συνηθισμένα ορίσματα είναι το </a:t>
            </a:r>
            <a:r>
              <a:rPr lang="el-GR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style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το </a:t>
            </a:r>
            <a:r>
              <a:rPr lang="el-GR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class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και το </a:t>
            </a:r>
            <a:r>
              <a:rPr lang="el-GR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id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b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92153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1513E18-8EC8-4810-BDF3-7CD978285F2B}"/>
              </a:ext>
            </a:extLst>
          </p:cNvPr>
          <p:cNvSpPr/>
          <p:nvPr/>
        </p:nvSpPr>
        <p:spPr>
          <a:xfrm>
            <a:off x="2161735" y="940658"/>
            <a:ext cx="7868529" cy="534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Άσκηση8: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Δημιουργήστε ένα αρχείο κειμένου με όνομα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και αποθηκεύστε σε αυτό τον παρακάτω κώδικα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&lt;!DOCTYPE html&gt;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&lt;html&gt;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&lt;body&gt;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&lt;h1&gt;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Σύνδεσμοι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HTML&lt;/h1&gt;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&lt;p&gt;&lt;a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href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="https://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ideakek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.gr/"&gt;Επισκεφτείτε τον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ιστότοπο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ΚΕΚ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&lt;/a&gt;&lt;/p&gt;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Σώστε το αρχείο σας και δείτε πως εμφανίζεται σε έναν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browser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Χρησιμοποιήστε την εικόνα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chania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ως σύνδεσμο, προσθέτοντας μια νέα παράγραφο κάτω από την υπάρχουσα, η οποία να παραπέμπει και πάλι στο ίδιο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Ρυθμίστε ώστε η εικόνα σας να έχει ύψος 70 και πλάτος 100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px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Επίσης η ετικέτα του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browser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γράφει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Σώστε τις αλλαγές.</a:t>
            </a:r>
          </a:p>
        </p:txBody>
      </p:sp>
    </p:spTree>
    <p:extLst>
      <p:ext uri="{BB962C8B-B14F-4D97-AF65-F5344CB8AC3E}">
        <p14:creationId xmlns:p14="http://schemas.microsoft.com/office/powerpoint/2010/main" val="165352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9661C1F-05CD-4A00-BED1-945002DB7869}"/>
              </a:ext>
            </a:extLst>
          </p:cNvPr>
          <p:cNvSpPr/>
          <p:nvPr/>
        </p:nvSpPr>
        <p:spPr>
          <a:xfrm>
            <a:off x="2274277" y="1429289"/>
            <a:ext cx="7376160" cy="304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Όταν δημιουργούμε έναν σύνδεσμο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σε κάποια άλλη σελίδα στο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χρησιμοποιούμε την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απόλυτη διεύθυνση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της ιστοσελίδας. Για παράδειγμα στην παραπάνω άσκηση χρησιμοποιήσαμε την απόλυτη διεύθυνση 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l-GR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ideakek</a:t>
            </a:r>
            <a:r>
              <a:rPr lang="el-GR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gr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Όταν θέλουμε ο σύνδεσμος να παραπέμπει στο ίδιο μας το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(πιθανώς σε άλλη σελίδα), χρησιμοποιούμε τη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σχετική διεύθυνση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αρχείου στο οποίο θέλουμε να παραπέμψουμε. Δείτε για παράδειγμα πως αναφερθήκαμε στο αρχείο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chania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το οποίο βρίσκεται στον ίδιο φάκελο με τα υπόλοιπα αρχεία μας.</a:t>
            </a:r>
          </a:p>
        </p:txBody>
      </p:sp>
    </p:spTree>
    <p:extLst>
      <p:ext uri="{BB962C8B-B14F-4D97-AF65-F5344CB8AC3E}">
        <p14:creationId xmlns:p14="http://schemas.microsoft.com/office/powerpoint/2010/main" val="395296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4CB9CE3-C8EB-4422-8636-C65435E06B25}"/>
              </a:ext>
            </a:extLst>
          </p:cNvPr>
          <p:cNvSpPr/>
          <p:nvPr/>
        </p:nvSpPr>
        <p:spPr>
          <a:xfrm>
            <a:off x="993913" y="1894338"/>
            <a:ext cx="6877878" cy="337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&lt;!DOCTYPE html&gt;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&lt;html&gt;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&lt;head&gt;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&lt;title&gt;test1&lt;/title&gt;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&lt;/head&gt;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&lt;body&gt;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&lt;h1&gt;Αυτή είναι μια επικεφαλίδα&lt;/h1&gt;</a:t>
            </a: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&lt;p&gt;This is a paragraph.&lt;/p&gt;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216B6-EFE4-4929-932D-0E67F66FC3E9}"/>
              </a:ext>
            </a:extLst>
          </p:cNvPr>
          <p:cNvSpPr txBox="1"/>
          <p:nvPr/>
        </p:nvSpPr>
        <p:spPr>
          <a:xfrm>
            <a:off x="3525078" y="1020417"/>
            <a:ext cx="385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Παράδειγμα κώδικα </a:t>
            </a:r>
            <a:r>
              <a:rPr lang="en-US" sz="2000" b="1" dirty="0"/>
              <a:t>html</a:t>
            </a:r>
            <a:endParaRPr lang="el-GR" sz="2000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ABADF8D-AADF-4EDC-8865-4AB891253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02134" y="1592739"/>
            <a:ext cx="492286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8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821657-2E51-4026-95D2-31EEB032E5FC}"/>
              </a:ext>
            </a:extLst>
          </p:cNvPr>
          <p:cNvSpPr/>
          <p:nvPr/>
        </p:nvSpPr>
        <p:spPr>
          <a:xfrm>
            <a:off x="1444283" y="1046040"/>
            <a:ext cx="9289366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 9: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Ανοίξτε το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και δημιουργήστε, στο τέλος του κειμένου, ένα σύνδεσμο στην αρχική σελίδα του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Υπουργείου Παιδείας. Ρυθμίστε ώστε να ανοίγει σε νέο παράθυρο. Δημιουργήστε ένα σύνδεσμο ώστε οι χρήστες να μπορούν να επικοινωνήσουν με εσάς μέσω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Ο σύνδεσμος να έχει κείμενο «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Us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Αποθηκεύστε ως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0615344-A0FC-4C5A-999C-C562D28ADB14}"/>
              </a:ext>
            </a:extLst>
          </p:cNvPr>
          <p:cNvSpPr/>
          <p:nvPr/>
        </p:nvSpPr>
        <p:spPr>
          <a:xfrm>
            <a:off x="1444283" y="3555610"/>
            <a:ext cx="7967003" cy="20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Πίνακες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 10: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Δημιουργήστε ένα νέο αρχείο κειμένου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11) και εκεί γράψτε τον κώδικα για μια απλή σελίδα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η οποία θα έχει τίτλο στην ετικέτα του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browser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 λέξη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και στο κείμενο θα περιέχει μόνο τη λέξη ΠΙΝΑΚΕΣ σε ετικέτα της μεγαλύτερης δυνατής επικεφαλίδας. Σώστε το αρχείο σας.</a:t>
            </a:r>
          </a:p>
        </p:txBody>
      </p:sp>
    </p:spTree>
    <p:extLst>
      <p:ext uri="{BB962C8B-B14F-4D97-AF65-F5344CB8AC3E}">
        <p14:creationId xmlns:p14="http://schemas.microsoft.com/office/powerpoint/2010/main" val="2919302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A2C9B06-8EDD-41E2-8B58-1FD6811087AD}"/>
              </a:ext>
            </a:extLst>
          </p:cNvPr>
          <p:cNvSpPr/>
          <p:nvPr/>
        </p:nvSpPr>
        <p:spPr>
          <a:xfrm>
            <a:off x="586152" y="755922"/>
            <a:ext cx="9922413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πίνακες χρησιμοποιούνται πολύ συχνά για να εμφανίζουμε περιεχόμενο οργανωμένο με κάποιες λογικές συσχετίσεις. Οι ετικέτες που χρησιμοποιούμε για να εισάγουμε πίνακα είναι οι παρακάτω: &lt;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&gt;, &lt;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&lt;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header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&lt;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FE7B7A2A-88E2-47F9-95ED-DEB4D7998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27272"/>
              </p:ext>
            </p:extLst>
          </p:nvPr>
        </p:nvGraphicFramePr>
        <p:xfrm>
          <a:off x="279398" y="3541651"/>
          <a:ext cx="5267960" cy="934974"/>
        </p:xfrm>
        <a:graphic>
          <a:graphicData uri="http://schemas.openxmlformats.org/drawingml/2006/table">
            <a:tbl>
              <a:tblPr firstRow="1" firstCol="1" bandRow="1"/>
              <a:tblGrid>
                <a:gridCol w="1755775">
                  <a:extLst>
                    <a:ext uri="{9D8B030D-6E8A-4147-A177-3AD203B41FA5}">
                      <a16:colId xmlns:a16="http://schemas.microsoft.com/office/drawing/2014/main" val="2012487480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3416176256"/>
                    </a:ext>
                  </a:extLst>
                </a:gridCol>
                <a:gridCol w="1756410">
                  <a:extLst>
                    <a:ext uri="{9D8B030D-6E8A-4147-A177-3AD203B41FA5}">
                      <a16:colId xmlns:a16="http://schemas.microsoft.com/office/drawing/2014/main" val="3025566288"/>
                    </a:ext>
                  </a:extLst>
                </a:gridCol>
              </a:tblGrid>
              <a:tr h="29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Όνομα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Επώνυμο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Ηλικία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96431"/>
                  </a:ext>
                </a:extLst>
              </a:tr>
              <a:tr h="29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Μαρία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Παπανικολάου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057731"/>
                  </a:ext>
                </a:extLst>
              </a:tr>
              <a:tr h="291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Γιάννης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Πάνου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523132"/>
                  </a:ext>
                </a:extLst>
              </a:tr>
            </a:tbl>
          </a:graphicData>
        </a:graphic>
      </p:graphicFrame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80B5788-33FE-4036-83DE-907288399497}"/>
              </a:ext>
            </a:extLst>
          </p:cNvPr>
          <p:cNvSpPr/>
          <p:nvPr/>
        </p:nvSpPr>
        <p:spPr>
          <a:xfrm>
            <a:off x="6096000" y="2605138"/>
            <a:ext cx="6096000" cy="40295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&lt;tr&gt;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&lt;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Όνομα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&lt;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Επώνυμο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&lt;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Ηλικία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&lt;/tr&gt;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&lt;tr&gt;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&lt;td&gt;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Μαρία &lt;/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&lt;td&gt;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Παπανικολάου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/td&gt;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&lt;td&gt; 32 &lt;/td&gt;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&lt;/tr&gt;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74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7FEDBA5-315E-40FC-BAF3-8B7E6F499D85}"/>
              </a:ext>
            </a:extLst>
          </p:cNvPr>
          <p:cNvSpPr/>
          <p:nvPr/>
        </p:nvSpPr>
        <p:spPr>
          <a:xfrm>
            <a:off x="994116" y="1073858"/>
            <a:ext cx="9444111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Άσκηση11: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Ανοίξτε το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και κάτω από την επικεφαλίδα προσθέστε κατάλληλο κώδικα που να δημιουργεί πίνακα με τα παρακάτω περιεχόμενα. Αποθηκεύστε τις αλλαγές.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1ACD09E6-295B-4498-9646-5BE4E5E7F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397708"/>
              </p:ext>
            </p:extLst>
          </p:nvPr>
        </p:nvGraphicFramePr>
        <p:xfrm>
          <a:off x="994116" y="2597797"/>
          <a:ext cx="5267960" cy="1246632"/>
        </p:xfrm>
        <a:graphic>
          <a:graphicData uri="http://schemas.openxmlformats.org/drawingml/2006/table">
            <a:tbl>
              <a:tblPr firstRow="1" firstCol="1" bandRow="1"/>
              <a:tblGrid>
                <a:gridCol w="2633980">
                  <a:extLst>
                    <a:ext uri="{9D8B030D-6E8A-4147-A177-3AD203B41FA5}">
                      <a16:colId xmlns:a16="http://schemas.microsoft.com/office/drawing/2014/main" val="824107020"/>
                    </a:ext>
                  </a:extLst>
                </a:gridCol>
                <a:gridCol w="2633980">
                  <a:extLst>
                    <a:ext uri="{9D8B030D-6E8A-4147-A177-3AD203B41FA5}">
                      <a16:colId xmlns:a16="http://schemas.microsoft.com/office/drawing/2014/main" val="10588125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Πόλη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Πληθυσμός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141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Ηράκλειο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184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Χανιά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2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Ρέθυμνο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914055"/>
                  </a:ext>
                </a:extLst>
              </a:tr>
            </a:tbl>
          </a:graphicData>
        </a:graphic>
      </p:graphicFrame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3F2BE14-388B-449C-BD9B-E7F572D077F7}"/>
              </a:ext>
            </a:extLst>
          </p:cNvPr>
          <p:cNvSpPr/>
          <p:nvPr/>
        </p:nvSpPr>
        <p:spPr>
          <a:xfrm>
            <a:off x="2536874" y="5251304"/>
            <a:ext cx="9655126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πίνακας που θα δημιουργήσετε δεν θα έχει παρόμοια μορφοποίηση, αυτό που μας ενδιαφέρει είναι να έχει τα ίδια περιεχόμενα με αυτά που φαίνονται πάνω. Όπως έχουμε τονίσει η μορφοποίηση θα γίνεται με χρήση των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036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952209D-4909-48EA-8721-2155146D1742}"/>
              </a:ext>
            </a:extLst>
          </p:cNvPr>
          <p:cNvSpPr/>
          <p:nvPr/>
        </p:nvSpPr>
        <p:spPr>
          <a:xfrm>
            <a:off x="742122" y="2055772"/>
            <a:ext cx="8401878" cy="238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φόρμες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χρησιμοποιούνται για την αποστολή στοιχείων από το χρήστη στο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της σελίδας. Στην πραγματικότητας μέσα από τη χρήση φορμών έχουμε τη μετάβαση σε σελίδες δυναμικές, δηλαδή σε σελίδες που ανάλογα με την είσοδο που δίνει ο χρήστης έχουμε και διαφορετικό αποτέλεσμα. Όταν κάνουμε μια ηλεκτρονική αγορά, όταν αναζητούμε πληροφορίες, όταν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ποστάρουμε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ένα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πάρα πολλές άλλες φορές χρησιμοποιούμε φόρμες. 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F1FE2C3-58EF-48FE-ACB4-C69E6C5FDF84}"/>
              </a:ext>
            </a:extLst>
          </p:cNvPr>
          <p:cNvSpPr/>
          <p:nvPr/>
        </p:nvSpPr>
        <p:spPr>
          <a:xfrm>
            <a:off x="1219200" y="882337"/>
            <a:ext cx="119936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Φόρμες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13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31A3695-2E01-4119-AD9E-FAAC648E2024}"/>
              </a:ext>
            </a:extLst>
          </p:cNvPr>
          <p:cNvSpPr/>
          <p:nvPr/>
        </p:nvSpPr>
        <p:spPr>
          <a:xfrm>
            <a:off x="755373" y="1743538"/>
            <a:ext cx="10164417" cy="337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τη δημιουργία μιας φόρμας χρησιμοποιούμε την ετικέτα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και οι πιο σημαντικές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ιδιότητητές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της είναι οι παρακάτω: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χρησιμοποιείται για να προσθέσει κάποιο στοιχείο στη φόρμα και ανάλογα με την ιδιότητα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τη συνοδεύει μπορεί να δημιουργεί ένα πλαίσιο για την εισαγωγή κειμένου, ένα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κουμπί ή ένα κουμπί υποβολής της φόρμας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παράδειγμα η 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type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firstname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 δημιουργεί ένα πλαίσιο κειμένου το οποίο με την ιδιότητα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ονομάζεται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firstname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η ιδιότητα αυτή δίνει κάποια ετικέτα σε στοιχεία της φόρμας.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η ιδιότητα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καθορίζει τι πρέπει να συμβεί όταν υποβληθεί μια φόρμα (πολύ συχνά καθορίζει που πρέπει να σταλούν τα περιεχόμενα μιας φόρμας) </a:t>
            </a:r>
          </a:p>
        </p:txBody>
      </p:sp>
    </p:spTree>
    <p:extLst>
      <p:ext uri="{BB962C8B-B14F-4D97-AF65-F5344CB8AC3E}">
        <p14:creationId xmlns:p14="http://schemas.microsoft.com/office/powerpoint/2010/main" val="2145436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6013ED7-AB13-4874-8BD2-4B2158B3D84D}"/>
              </a:ext>
            </a:extLst>
          </p:cNvPr>
          <p:cNvSpPr/>
          <p:nvPr/>
        </p:nvSpPr>
        <p:spPr>
          <a:xfrm>
            <a:off x="1126435" y="1463045"/>
            <a:ext cx="8017565" cy="370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Άσκηση12: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Ανοίξτε το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Κάτω από τον πίνακα που υπάρχει εκεί, δημιουργήστε μια φόρμα χρησιμοποιώντας τον παρακάτω κώδικα: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&lt;form&gt;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&lt;label&gt;First name:&lt;/label&gt;&lt;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&lt;input type="text" name="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firstname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&lt;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&lt;label&gt;Last name:&lt;/label&gt;&lt;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&lt;input type="text" name="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lastname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φόρμα σας έχει δυο πεδία, δημιουργήστε ένα ακόμη πεδίο με ετικέτα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κάτω από τα δυο υπάρχοντα. Αποθηκεύστε ως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</a:t>
            </a:r>
          </a:p>
        </p:txBody>
      </p:sp>
    </p:spTree>
    <p:extLst>
      <p:ext uri="{BB962C8B-B14F-4D97-AF65-F5344CB8AC3E}">
        <p14:creationId xmlns:p14="http://schemas.microsoft.com/office/powerpoint/2010/main" val="210730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47066BF-8996-4465-B045-BF97118232F1}"/>
              </a:ext>
            </a:extLst>
          </p:cNvPr>
          <p:cNvSpPr/>
          <p:nvPr/>
        </p:nvSpPr>
        <p:spPr>
          <a:xfrm>
            <a:off x="516834" y="650867"/>
            <a:ext cx="6096000" cy="27781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Εισαγωγή Βίντεο και Ήχου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μας επιτρέπει την προσθήκη αρχείων βίντεο και ήχου στις ιστοσελίδες μας με ένα τρόπο απλό και με πολλές δυνατότητες. Για το σκοπό αυτό χρησιμοποιούνται οι ετικέτες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και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αρχεία βίντεο που μπορούμε να εισάγουμε είναι είτε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αρχεία ήχου αντίστοιχα είναι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ή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5FBF8E9-E9DF-46E7-8262-FE5598A29052}"/>
              </a:ext>
            </a:extLst>
          </p:cNvPr>
          <p:cNvSpPr/>
          <p:nvPr/>
        </p:nvSpPr>
        <p:spPr>
          <a:xfrm>
            <a:off x="2676939" y="4130334"/>
            <a:ext cx="7434470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Χρησιμοποιούμε την ιδιότητα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μέσα στις ετικέτες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για να καθορίσουμε το αρχείο που θέλουμε να αναπαραχθεί. Με χρήση της ετικέτας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μέσα στις παραπάνω ετικέτες μπορούμε να προσθέσουμε περισσότερα αρχεία ήχου και βίντεο τα οποία θα αναπαράγονται το ένα μετά το άλλο.</a:t>
            </a:r>
          </a:p>
        </p:txBody>
      </p:sp>
    </p:spTree>
    <p:extLst>
      <p:ext uri="{BB962C8B-B14F-4D97-AF65-F5344CB8AC3E}">
        <p14:creationId xmlns:p14="http://schemas.microsoft.com/office/powerpoint/2010/main" val="2529796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090BCF0-60C5-4678-B369-DA5887E8BC77}"/>
              </a:ext>
            </a:extLst>
          </p:cNvPr>
          <p:cNvSpPr/>
          <p:nvPr/>
        </p:nvSpPr>
        <p:spPr>
          <a:xfrm>
            <a:off x="556591" y="1759408"/>
            <a:ext cx="8587409" cy="370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τις ιδιότητες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controls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loop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autoplay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height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width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καθορίζουμε αν θα εμφανίζονται τα κουμπιά ελέγχου, αν η αναπαραγωγή του αρχείου θα είναι επαναληπτική, το ύψος και πλάτος του πλαισίου.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παράδειγμα η εντολή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&lt;video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=”/a.mp4” height=”150” width=”300”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autoplay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=”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autoplay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”&gt; &lt;/video&gt;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Θα εμφανίζει σε ένα πλαίσιο 300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150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πιξελς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 αρχείο βίντεο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(το οποίο πρέπει να είναι αποθηκευμένο στον ίδιο φάκελο με το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αρχείο της σελίδας σας) με τη ρύθμιση να παίζει αυτόματα με το που φορτώνει η σελίδα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autoplay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8755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A99970B-9737-48D9-A06D-32855BD7FE52}"/>
              </a:ext>
            </a:extLst>
          </p:cNvPr>
          <p:cNvSpPr/>
          <p:nvPr/>
        </p:nvSpPr>
        <p:spPr>
          <a:xfrm>
            <a:off x="1113181" y="976316"/>
            <a:ext cx="10734261" cy="139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Άσκηση13: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Αποθηκεύστε στον υπολογιστή σας ένα οποιοδήποτε αρχείο βίντεο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4). Ανοίξτε το αρχείο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Στο τέλος του αρχείου προσθέστε το βίντεο σας, σε πλαίσιο διαστάσεων 200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400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px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με ρύθμιση για επανάληψη της αναπαραγωγής και εμφάνιση των χειριστηρίων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controls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=”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controls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”). Αποθηκεύστε το αρχείο ως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5386AAA-9D2F-40A2-839C-9DCD1B33A66F}"/>
              </a:ext>
            </a:extLst>
          </p:cNvPr>
          <p:cNvSpPr/>
          <p:nvPr/>
        </p:nvSpPr>
        <p:spPr>
          <a:xfrm>
            <a:off x="1941443" y="2559276"/>
            <a:ext cx="8309113" cy="20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τώρα θελήσετε να αναπαράγετε ένα βίντεο κατευθείαν από το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σας δίνεται η δυνατότητα. Για το σκοπό αυτό χρησιμοποιούμε την ετικέτα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iframe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δημιουργώντας με τον τρόπο αυτό ένα πλαίσιο στο οποίο και κατευθείαν αναπαράγεται το βίντεο.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&lt;iframe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="https://www.youtube.com/embed/CSvFpBOe8eY" width="300" height="200"&gt; &lt;/iframe&gt;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C53F561-94D6-48D4-89C6-90B9F6161E56}"/>
              </a:ext>
            </a:extLst>
          </p:cNvPr>
          <p:cNvSpPr/>
          <p:nvPr/>
        </p:nvSpPr>
        <p:spPr>
          <a:xfrm>
            <a:off x="1113180" y="5209769"/>
            <a:ext cx="8481393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1075" algn="l"/>
              </a:tabLs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Άσκήση14: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Ανοίξτε το αρχείο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13. Προσθέστε ένα βίντεο της αρεσκείας σας από το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Αποθηκεύστε ως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test14. 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F77EC27-1DF0-47FB-B52D-E5CDB9CD4069}"/>
              </a:ext>
            </a:extLst>
          </p:cNvPr>
          <p:cNvSpPr/>
          <p:nvPr/>
        </p:nvSpPr>
        <p:spPr>
          <a:xfrm>
            <a:off x="2279374" y="2343879"/>
            <a:ext cx="7752522" cy="323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γλώσσα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αποτελείται από διάφορα στοιχεία 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Ένα στοιχείο της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αποτελείται συνήθως από μια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ετικέτα αρχής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μια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ετικέτα λήξης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το περιεχόμενο της ετικέτας. Για παράδειγμα: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&lt;h1&gt;Αυτή είναι μια επικεφαλίδα&lt;/h1&gt;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παράδειγμα, ετικέτα αρχής είναι η &lt;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1&gt;, ετικέτα λήξης η &lt;/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1&gt; και το περιεχόμενο είναι το κείμενο ( Αυτή είναι μια επικεφαλίδα).</a:t>
            </a:r>
          </a:p>
        </p:txBody>
      </p:sp>
    </p:spTree>
    <p:extLst>
      <p:ext uri="{BB962C8B-B14F-4D97-AF65-F5344CB8AC3E}">
        <p14:creationId xmlns:p14="http://schemas.microsoft.com/office/powerpoint/2010/main" val="281104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BF7CAE9-42C4-46AA-AFB8-6059D0868802}"/>
              </a:ext>
            </a:extLst>
          </p:cNvPr>
          <p:cNvSpPr/>
          <p:nvPr/>
        </p:nvSpPr>
        <p:spPr>
          <a:xfrm>
            <a:off x="1325218" y="441425"/>
            <a:ext cx="9802327" cy="600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&lt;!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DOCTYPE html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&gt;: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Εμφανίζεται μια φορά στην αρχή, και βοηθά τον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browser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αναπαράγει σωστά τη σελίδα.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&gt;: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Δηλώνει την αρχή και το τέλος του κώδικά σας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&gt;: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Περιλαμβάνει πληροφορίες που αφορούν το κείμενο, αλλά δεν εμφανίζονται σαν μέρος του κειμένου από το πρόγραμμα ανάγνωσης. Μια από αυτές τις πληροφορίες είναι η ετικέτα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Η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εμφανίζεται στην οθόνη του χρήστη ξεχωριστά από το υπόλοιπο κείμενο και συνήθως σε μια περιορισμένη περιοχή, όπως είναι ένα παράθυρο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 bar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ή μια μόνο γραμμή στην κορυφή του κειμένου.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Ορίζει το κυρίως περιεχόμενο της σελίδας μέσα στο οποίο γράφουμε το κείμενο που θέλουμε να εμφανιστεί μαζί με τις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ετικέτες που το μορφοποιούν. Στην ενότητα αυτή τοποθετούμε επίσης εικόνες,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ότι άλλο θέλουμε να εμφανιστεί στην σελίδα.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1&gt;: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Οι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επικεφαλίδες είναι κείμενο που εμφανίζετε με μεγάλα γράμματα. Οι επικεφαλίδες ορίζονται από τις ετικέτες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1&gt;,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2&gt;,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3&gt;,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4&gt;,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5&gt; και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6&gt;. Με την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1&gt; ορίζουμε την μεγαλύτερη ετικέτα ενώ με την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6&gt; την μικρότερη.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Ομαδοποιεί το κείμενο σε μια παράγραφο, αφήνοντας αυτόματα μια κενή γραμμή πριν την αρχή της παραγράφου και μια μετά το τέλος αυτής.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διαθέσιμες ετικέτες είναι πολλές και σε κάθε νέα έκδοση της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προστίθενται και νέες. </a:t>
            </a:r>
          </a:p>
        </p:txBody>
      </p:sp>
    </p:spTree>
    <p:extLst>
      <p:ext uri="{BB962C8B-B14F-4D97-AF65-F5344CB8AC3E}">
        <p14:creationId xmlns:p14="http://schemas.microsoft.com/office/powerpoint/2010/main" val="194620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C6C09B4-DCB8-49EC-A134-2E54C23C71D6}"/>
              </a:ext>
            </a:extLst>
          </p:cNvPr>
          <p:cNvSpPr/>
          <p:nvPr/>
        </p:nvSpPr>
        <p:spPr>
          <a:xfrm>
            <a:off x="1590259" y="952220"/>
            <a:ext cx="8097079" cy="139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Άσκηση1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Ανοίξτε το αρχείο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Προσθέστε μια επικεφαλίδα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κάτω από την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με το κείμενο «Δεύτερη Επικεφαλίδα». Προσθέστε μια ακόμη επικεφαλίδα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από κάτω με το κείμενο «Επικεφαλίδα ν.3». Αποθηκεύστε το αρχείο σας με όνομα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8C96766-CC38-4E89-9374-7FA6D995A9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34220" y="2914203"/>
            <a:ext cx="7209155" cy="35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6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4CC3AFD-6909-4CD9-9BE4-C6F93D8728F3}"/>
              </a:ext>
            </a:extLst>
          </p:cNvPr>
          <p:cNvSpPr/>
          <p:nvPr/>
        </p:nvSpPr>
        <p:spPr>
          <a:xfrm>
            <a:off x="1080052" y="1078253"/>
            <a:ext cx="1003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Άσκηση2: Δημιουργήστε αρχείο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(με βάση το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το οποίο να παράγει το παρακάτω αποτέλεσμα</a:t>
            </a:r>
            <a:endParaRPr lang="el-GR" sz="20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F9312C3-1B66-42B4-9017-C19A3C94F3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05905" y="2202966"/>
            <a:ext cx="6758581" cy="42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B43B07C-F64B-46FB-982E-5E6F778364E0}"/>
              </a:ext>
            </a:extLst>
          </p:cNvPr>
          <p:cNvSpPr/>
          <p:nvPr/>
        </p:nvSpPr>
        <p:spPr>
          <a:xfrm>
            <a:off x="1616765" y="1577009"/>
            <a:ext cx="7527235" cy="337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Πολύ συχνά υπάρχει η ανάγκη να δημιουργήσουμε ένα σύνδεσμο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στην ιστοσελίδα μας. Αυτό γίνεται με την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ετικέτα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και την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ιδιότητα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href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 είναι μια ιδιότητα;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ιδιότητες (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attributes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των ετικετών είναι τιμές που δίνουν στην ετικέτα διάφορα χαρακτηριστικά. Κάθε μια από αυτές τις τιμές επιδρά διαφορετικά στην εμφάνιση ή την λειτουργία των ετικετών. Μια ιδιότητα μπαίνει αμέσως μετά το όνομα της ετικέτας και αποτελείται από το όνομα της και μια τιμή μέσα σε διπλά εισαγωγικά.</a:t>
            </a:r>
            <a:b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ονιδιοτ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=”τιμή”</a:t>
            </a:r>
          </a:p>
        </p:txBody>
      </p:sp>
    </p:spTree>
    <p:extLst>
      <p:ext uri="{BB962C8B-B14F-4D97-AF65-F5344CB8AC3E}">
        <p14:creationId xmlns:p14="http://schemas.microsoft.com/office/powerpoint/2010/main" val="269661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CD2D907-9630-4889-B638-98AB287C62B8}"/>
              </a:ext>
            </a:extLst>
          </p:cNvPr>
          <p:cNvSpPr/>
          <p:nvPr/>
        </p:nvSpPr>
        <p:spPr>
          <a:xfrm>
            <a:off x="1908312" y="994383"/>
            <a:ext cx="8335617" cy="139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Άσκηση3: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Ανοίξτε το αρχείο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Δημιουργήστε στο τέλος του εγγράφου σας έναν σύνδεσμο προς την ιστοσελίδα του Κ.Ε.Κ.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href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=”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ideakek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”&gt; ΣΥΝΔΕΣΜΟΣ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Αποθηκεύστε το αρχείο ως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B7C136B-80BF-476F-B53F-1082775409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46880" y="2649096"/>
            <a:ext cx="7116390" cy="35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8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E38E895-F425-4FAE-A6F9-601B46371FE2}"/>
              </a:ext>
            </a:extLst>
          </p:cNvPr>
          <p:cNvSpPr/>
          <p:nvPr/>
        </p:nvSpPr>
        <p:spPr>
          <a:xfrm>
            <a:off x="2054087" y="1206418"/>
            <a:ext cx="7805530" cy="13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Εισαγωγή Εικόνας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να εισάγουμε μια εικόνα χρησιμοποιούμε την ετικέτα &lt;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img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και την ιδιότητα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να δώσουμε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 διεύθυνση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οποία βρίσκεται η εικόνα μας.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5C5AF9E-A6D7-4EC9-87B1-246BF9B88A5E}"/>
              </a:ext>
            </a:extLst>
          </p:cNvPr>
          <p:cNvSpPr/>
          <p:nvPr/>
        </p:nvSpPr>
        <p:spPr>
          <a:xfrm>
            <a:off x="1789858" y="2750710"/>
            <a:ext cx="9197010" cy="304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Άσκηση4: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Ανοίξτε το αρχείο κειμένου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και εισάγετε δυο εικόνες. Η πρώτη να είναι η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chania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που βρίσκεται στο φάκελό σας και η δεύτερη να είναι μια οποιαδήποτε εικόνα από οποιαδήποτε ιστοσελίδα. Για να χρησιμοποιήσετε οποιαδήποτε εικόνα από το διαδίκτυο απλά αντιγράψτε την απόλυτη διεύθυνσή της και επικολλήστε την στην ιδιότητα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src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Το αρχείο που προκύπτει αποθηκεύστε το με όνομα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αρχείο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ρυθμίστε ώστε το μέγεθος των δυο φωτογραφιών να είναι 400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px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Επίσης τοποθετήστε τις δυο εικόνες τη μια κάτω από την άλλη (με χρήση παραγράφων &lt;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Αποθηκεύστε το αρχείο σας με το ίδιο όνομα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5).</a:t>
            </a:r>
          </a:p>
        </p:txBody>
      </p:sp>
    </p:spTree>
    <p:extLst>
      <p:ext uri="{BB962C8B-B14F-4D97-AF65-F5344CB8AC3E}">
        <p14:creationId xmlns:p14="http://schemas.microsoft.com/office/powerpoint/2010/main" val="1684812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743</TotalTime>
  <Words>2508</Words>
  <Application>Microsoft Office PowerPoint</Application>
  <PresentationFormat>Ευρεία οθόνη</PresentationFormat>
  <Paragraphs>159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Symbol</vt:lpstr>
      <vt:lpstr>Wingdings 3</vt:lpstr>
      <vt:lpstr>Ιόν</vt:lpstr>
      <vt:lpstr>HTML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- CSS</dc:title>
  <dc:creator>kostas</dc:creator>
  <cp:lastModifiedBy>kostas</cp:lastModifiedBy>
  <cp:revision>20</cp:revision>
  <dcterms:created xsi:type="dcterms:W3CDTF">2020-02-11T08:38:58Z</dcterms:created>
  <dcterms:modified xsi:type="dcterms:W3CDTF">2020-05-09T07:52:16Z</dcterms:modified>
</cp:coreProperties>
</file>